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99692-D806-8988-580D-35303A02AD5F}" v="29" dt="2022-02-11T10:15:21.198"/>
    <p1510:client id="{4956656D-343A-47AF-A12C-308BB1CCA5D9}" v="2" dt="2022-02-23T20:39:50.572"/>
    <p1510:client id="{86196AB2-0C10-405E-A36C-572B90F02117}" v="2" dt="2022-02-11T10:09:51.109"/>
    <p1510:client id="{BC0779BE-1E19-94B1-97C7-CFD4B195E974}" v="27" dt="2022-02-10T14:13:04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msha Hameed" userId="S::rimsha.hameed@sja.org.uk::081ebe50-c81e-4e22-9493-7d9cc515fe89" providerId="AD" clId="Web-{1A499692-D806-8988-580D-35303A02AD5F}"/>
    <pc:docChg chg="modSld">
      <pc:chgData name="Rimsha Hameed" userId="S::rimsha.hameed@sja.org.uk::081ebe50-c81e-4e22-9493-7d9cc515fe89" providerId="AD" clId="Web-{1A499692-D806-8988-580D-35303A02AD5F}" dt="2022-02-11T10:15:21.198" v="28" actId="1076"/>
      <pc:docMkLst>
        <pc:docMk/>
      </pc:docMkLst>
      <pc:sldChg chg="addSp delSp modSp">
        <pc:chgData name="Rimsha Hameed" userId="S::rimsha.hameed@sja.org.uk::081ebe50-c81e-4e22-9493-7d9cc515fe89" providerId="AD" clId="Web-{1A499692-D806-8988-580D-35303A02AD5F}" dt="2022-02-11T10:15:21.198" v="28" actId="1076"/>
        <pc:sldMkLst>
          <pc:docMk/>
          <pc:sldMk cId="516737550" sldId="257"/>
        </pc:sldMkLst>
        <pc:picChg chg="mod">
          <ac:chgData name="Rimsha Hameed" userId="S::rimsha.hameed@sja.org.uk::081ebe50-c81e-4e22-9493-7d9cc515fe89" providerId="AD" clId="Web-{1A499692-D806-8988-580D-35303A02AD5F}" dt="2022-02-11T10:12:43.641" v="18" actId="1076"/>
          <ac:picMkLst>
            <pc:docMk/>
            <pc:sldMk cId="516737550" sldId="257"/>
            <ac:picMk id="2" creationId="{C9D6D0AB-3B1E-4ECF-9F7F-EF03E68D895F}"/>
          </ac:picMkLst>
        </pc:picChg>
        <pc:picChg chg="mod">
          <ac:chgData name="Rimsha Hameed" userId="S::rimsha.hameed@sja.org.uk::081ebe50-c81e-4e22-9493-7d9cc515fe89" providerId="AD" clId="Web-{1A499692-D806-8988-580D-35303A02AD5F}" dt="2022-02-11T10:12:32.172" v="15" actId="1076"/>
          <ac:picMkLst>
            <pc:docMk/>
            <pc:sldMk cId="516737550" sldId="257"/>
            <ac:picMk id="3" creationId="{F9579904-588D-43BC-835E-2B5B499D91C1}"/>
          </ac:picMkLst>
        </pc:picChg>
        <pc:picChg chg="del">
          <ac:chgData name="Rimsha Hameed" userId="S::rimsha.hameed@sja.org.uk::081ebe50-c81e-4e22-9493-7d9cc515fe89" providerId="AD" clId="Web-{1A499692-D806-8988-580D-35303A02AD5F}" dt="2022-02-11T10:11:21.231" v="4"/>
          <ac:picMkLst>
            <pc:docMk/>
            <pc:sldMk cId="516737550" sldId="257"/>
            <ac:picMk id="4" creationId="{6030F95C-3A7F-418F-9C72-BC925460978C}"/>
          </ac:picMkLst>
        </pc:picChg>
        <pc:picChg chg="mod">
          <ac:chgData name="Rimsha Hameed" userId="S::rimsha.hameed@sja.org.uk::081ebe50-c81e-4e22-9493-7d9cc515fe89" providerId="AD" clId="Web-{1A499692-D806-8988-580D-35303A02AD5F}" dt="2022-02-11T10:12:26.218" v="13" actId="1076"/>
          <ac:picMkLst>
            <pc:docMk/>
            <pc:sldMk cId="516737550" sldId="257"/>
            <ac:picMk id="6" creationId="{2C9045AE-F4AD-414D-9F34-B040E563644D}"/>
          </ac:picMkLst>
        </pc:picChg>
        <pc:picChg chg="del">
          <ac:chgData name="Rimsha Hameed" userId="S::rimsha.hameed@sja.org.uk::081ebe50-c81e-4e22-9493-7d9cc515fe89" providerId="AD" clId="Web-{1A499692-D806-8988-580D-35303A02AD5F}" dt="2022-02-11T10:11:19.058" v="3"/>
          <ac:picMkLst>
            <pc:docMk/>
            <pc:sldMk cId="516737550" sldId="257"/>
            <ac:picMk id="8" creationId="{73DB1174-8163-4339-B352-9DB096BF9280}"/>
          </ac:picMkLst>
        </pc:picChg>
        <pc:picChg chg="add mod">
          <ac:chgData name="Rimsha Hameed" userId="S::rimsha.hameed@sja.org.uk::081ebe50-c81e-4e22-9493-7d9cc515fe89" providerId="AD" clId="Web-{1A499692-D806-8988-580D-35303A02AD5F}" dt="2022-02-11T10:12:29.766" v="14" actId="1076"/>
          <ac:picMkLst>
            <pc:docMk/>
            <pc:sldMk cId="516737550" sldId="257"/>
            <ac:picMk id="10" creationId="{B1C9D753-69F6-470E-80C1-A69292F101C1}"/>
          </ac:picMkLst>
        </pc:picChg>
        <pc:picChg chg="add mod">
          <ac:chgData name="Rimsha Hameed" userId="S::rimsha.hameed@sja.org.uk::081ebe50-c81e-4e22-9493-7d9cc515fe89" providerId="AD" clId="Web-{1A499692-D806-8988-580D-35303A02AD5F}" dt="2022-02-11T10:13:38.035" v="20"/>
          <ac:picMkLst>
            <pc:docMk/>
            <pc:sldMk cId="516737550" sldId="257"/>
            <ac:picMk id="15" creationId="{E790DC71-8F50-478E-ADAD-E2BE847D976A}"/>
          </ac:picMkLst>
        </pc:picChg>
        <pc:picChg chg="mod">
          <ac:chgData name="Rimsha Hameed" userId="S::rimsha.hameed@sja.org.uk::081ebe50-c81e-4e22-9493-7d9cc515fe89" providerId="AD" clId="Web-{1A499692-D806-8988-580D-35303A02AD5F}" dt="2022-02-11T10:12:08.624" v="11" actId="1076"/>
          <ac:picMkLst>
            <pc:docMk/>
            <pc:sldMk cId="516737550" sldId="257"/>
            <ac:picMk id="16" creationId="{8ADC4032-1440-49D4-A767-2BC4526646D0}"/>
          </ac:picMkLst>
        </pc:picChg>
        <pc:picChg chg="add mod">
          <ac:chgData name="Rimsha Hameed" userId="S::rimsha.hameed@sja.org.uk::081ebe50-c81e-4e22-9493-7d9cc515fe89" providerId="AD" clId="Web-{1A499692-D806-8988-580D-35303A02AD5F}" dt="2022-02-11T10:15:16.432" v="27" actId="1076"/>
          <ac:picMkLst>
            <pc:docMk/>
            <pc:sldMk cId="516737550" sldId="257"/>
            <ac:picMk id="17" creationId="{83BD2C22-C31A-4845-B40F-EAACDD427511}"/>
          </ac:picMkLst>
        </pc:picChg>
        <pc:picChg chg="mod">
          <ac:chgData name="Rimsha Hameed" userId="S::rimsha.hameed@sja.org.uk::081ebe50-c81e-4e22-9493-7d9cc515fe89" providerId="AD" clId="Web-{1A499692-D806-8988-580D-35303A02AD5F}" dt="2022-02-11T10:15:21.198" v="28" actId="1076"/>
          <ac:picMkLst>
            <pc:docMk/>
            <pc:sldMk cId="516737550" sldId="257"/>
            <ac:picMk id="1028" creationId="{C66F8A39-D478-4FD2-B318-549826163623}"/>
          </ac:picMkLst>
        </pc:picChg>
      </pc:sldChg>
    </pc:docChg>
  </pc:docChgLst>
  <pc:docChgLst>
    <pc:chgData name="Rimsha Hameed" userId="S::rimsha.hameed@sja.org.uk::081ebe50-c81e-4e22-9493-7d9cc515fe89" providerId="AD" clId="Web-{4956656D-343A-47AF-A12C-308BB1CCA5D9}"/>
    <pc:docChg chg="modSld">
      <pc:chgData name="Rimsha Hameed" userId="S::rimsha.hameed@sja.org.uk::081ebe50-c81e-4e22-9493-7d9cc515fe89" providerId="AD" clId="Web-{4956656D-343A-47AF-A12C-308BB1CCA5D9}" dt="2022-02-23T20:39:50.572" v="1" actId="1076"/>
      <pc:docMkLst>
        <pc:docMk/>
      </pc:docMkLst>
      <pc:sldChg chg="modSp">
        <pc:chgData name="Rimsha Hameed" userId="S::rimsha.hameed@sja.org.uk::081ebe50-c81e-4e22-9493-7d9cc515fe89" providerId="AD" clId="Web-{4956656D-343A-47AF-A12C-308BB1CCA5D9}" dt="2022-02-23T20:39:50.572" v="1" actId="1076"/>
        <pc:sldMkLst>
          <pc:docMk/>
          <pc:sldMk cId="516737550" sldId="257"/>
        </pc:sldMkLst>
        <pc:picChg chg="mod">
          <ac:chgData name="Rimsha Hameed" userId="S::rimsha.hameed@sja.org.uk::081ebe50-c81e-4e22-9493-7d9cc515fe89" providerId="AD" clId="Web-{4956656D-343A-47AF-A12C-308BB1CCA5D9}" dt="2022-02-23T20:39:50.572" v="1" actId="1076"/>
          <ac:picMkLst>
            <pc:docMk/>
            <pc:sldMk cId="516737550" sldId="257"/>
            <ac:picMk id="1026" creationId="{C17BDB16-8E89-49DD-8A92-8149192710B1}"/>
          </ac:picMkLst>
        </pc:picChg>
      </pc:sldChg>
    </pc:docChg>
  </pc:docChgLst>
  <pc:docChgLst>
    <pc:chgData name="Rimsha Hameed" userId="S::rimsha.hameed@sja.org.uk::081ebe50-c81e-4e22-9493-7d9cc515fe89" providerId="AD" clId="Web-{BC0779BE-1E19-94B1-97C7-CFD4B195E974}"/>
    <pc:docChg chg="modSld">
      <pc:chgData name="Rimsha Hameed" userId="S::rimsha.hameed@sja.org.uk::081ebe50-c81e-4e22-9493-7d9cc515fe89" providerId="AD" clId="Web-{BC0779BE-1E19-94B1-97C7-CFD4B195E974}" dt="2022-02-10T14:13:03.277" v="11" actId="20577"/>
      <pc:docMkLst>
        <pc:docMk/>
      </pc:docMkLst>
      <pc:sldChg chg="modSp">
        <pc:chgData name="Rimsha Hameed" userId="S::rimsha.hameed@sja.org.uk::081ebe50-c81e-4e22-9493-7d9cc515fe89" providerId="AD" clId="Web-{BC0779BE-1E19-94B1-97C7-CFD4B195E974}" dt="2022-02-10T14:13:03.277" v="11" actId="20577"/>
        <pc:sldMkLst>
          <pc:docMk/>
          <pc:sldMk cId="516737550" sldId="257"/>
        </pc:sldMkLst>
        <pc:spChg chg="mod">
          <ac:chgData name="Rimsha Hameed" userId="S::rimsha.hameed@sja.org.uk::081ebe50-c81e-4e22-9493-7d9cc515fe89" providerId="AD" clId="Web-{BC0779BE-1E19-94B1-97C7-CFD4B195E974}" dt="2022-02-10T14:13:03.277" v="11" actId="20577"/>
          <ac:spMkLst>
            <pc:docMk/>
            <pc:sldMk cId="516737550" sldId="257"/>
            <ac:spMk id="29" creationId="{D5BEEF11-DCC0-4A77-AD09-A1385D7A4F1B}"/>
          </ac:spMkLst>
        </pc:spChg>
      </pc:sldChg>
    </pc:docChg>
  </pc:docChgLst>
  <pc:docChgLst>
    <pc:chgData name="Rimsha Hameed" userId="S::rimsha.hameed@sja.org.uk::081ebe50-c81e-4e22-9493-7d9cc515fe89" providerId="AD" clId="Web-{86196AB2-0C10-405E-A36C-572B90F02117}"/>
    <pc:docChg chg="modSld">
      <pc:chgData name="Rimsha Hameed" userId="S::rimsha.hameed@sja.org.uk::081ebe50-c81e-4e22-9493-7d9cc515fe89" providerId="AD" clId="Web-{86196AB2-0C10-405E-A36C-572B90F02117}" dt="2022-02-11T10:09:51.109" v="1"/>
      <pc:docMkLst>
        <pc:docMk/>
      </pc:docMkLst>
      <pc:sldChg chg="addSp modSp">
        <pc:chgData name="Rimsha Hameed" userId="S::rimsha.hameed@sja.org.uk::081ebe50-c81e-4e22-9493-7d9cc515fe89" providerId="AD" clId="Web-{86196AB2-0C10-405E-A36C-572B90F02117}" dt="2022-02-11T10:09:51.109" v="1"/>
        <pc:sldMkLst>
          <pc:docMk/>
          <pc:sldMk cId="516737550" sldId="257"/>
        </pc:sldMkLst>
        <pc:picChg chg="add mod">
          <ac:chgData name="Rimsha Hameed" userId="S::rimsha.hameed@sja.org.uk::081ebe50-c81e-4e22-9493-7d9cc515fe89" providerId="AD" clId="Web-{86196AB2-0C10-405E-A36C-572B90F02117}" dt="2022-02-11T10:09:48.453" v="0"/>
          <ac:picMkLst>
            <pc:docMk/>
            <pc:sldMk cId="516737550" sldId="257"/>
            <ac:picMk id="4" creationId="{6030F95C-3A7F-418F-9C72-BC925460978C}"/>
          </ac:picMkLst>
        </pc:picChg>
        <pc:picChg chg="add mod">
          <ac:chgData name="Rimsha Hameed" userId="S::rimsha.hameed@sja.org.uk::081ebe50-c81e-4e22-9493-7d9cc515fe89" providerId="AD" clId="Web-{86196AB2-0C10-405E-A36C-572B90F02117}" dt="2022-02-11T10:09:51.109" v="1"/>
          <ac:picMkLst>
            <pc:docMk/>
            <pc:sldMk cId="516737550" sldId="257"/>
            <ac:picMk id="8" creationId="{73DB1174-8163-4339-B352-9DB096BF92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9D7DD5-0304-9E4E-A2E7-0BE80404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641119"/>
            <a:ext cx="6592410" cy="53961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77C1-AC14-E84C-B1CD-F3E5147693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213" y="1873250"/>
            <a:ext cx="5384800" cy="42703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A53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FD0A2-EE6F-0141-9F90-1F57C484E1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67534" y="1873250"/>
            <a:ext cx="5384800" cy="42703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A53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7767BF-16EB-504C-8C25-BCA328CCB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hyperlink" Target="https://www.resus.org.uk/" TargetMode="External"/><Relationship Id="rId26" Type="http://schemas.openxmlformats.org/officeDocument/2006/relationships/image" Target="../media/image22.png"/><Relationship Id="rId3" Type="http://schemas.openxmlformats.org/officeDocument/2006/relationships/image" Target="../media/image3.svg"/><Relationship Id="rId21" Type="http://schemas.openxmlformats.org/officeDocument/2006/relationships/image" Target="../media/image17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hyperlink" Target="https://www.thecircuit.uk/" TargetMode="External"/><Relationship Id="rId25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hyperlink" Target="https://www.sja.org.uk/get-advice/national-coordination-of-first-response/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0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hyperlink" Target="https://www.bhf.org.uk/revivr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C239A-90E2-4619-83D3-866FFA7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150" y="229772"/>
            <a:ext cx="8361850" cy="486454"/>
          </a:xfrm>
        </p:spPr>
        <p:txBody>
          <a:bodyPr/>
          <a:lstStyle/>
          <a:p>
            <a:r>
              <a:rPr lang="en-GB" sz="2800"/>
              <a:t>National Coordination of First Response Project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F3623D3-2243-4EFF-B5BC-D2AE427E5276}"/>
              </a:ext>
            </a:extLst>
          </p:cNvPr>
          <p:cNvSpPr txBox="1">
            <a:spLocks/>
          </p:cNvSpPr>
          <p:nvPr/>
        </p:nvSpPr>
        <p:spPr>
          <a:xfrm>
            <a:off x="44841" y="908825"/>
            <a:ext cx="3979361" cy="1808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7A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Clr>
                <a:schemeClr val="accent4"/>
              </a:buCl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AIMS OF THE PROJECT</a:t>
            </a:r>
          </a:p>
          <a:p>
            <a:pPr>
              <a:lnSpc>
                <a:spcPct val="107000"/>
              </a:lnSpc>
              <a:buClr>
                <a:schemeClr val="accent4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GB" sz="1100" b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Undertake a review of the existing provision</a:t>
            </a:r>
          </a:p>
          <a:p>
            <a:pPr>
              <a:lnSpc>
                <a:spcPct val="107000"/>
              </a:lnSpc>
              <a:buClr>
                <a:schemeClr val="accent4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GB" sz="1100" b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the awareness of use of defibrillators </a:t>
            </a:r>
          </a:p>
          <a:p>
            <a:pPr>
              <a:lnSpc>
                <a:spcPct val="107000"/>
              </a:lnSpc>
              <a:buClr>
                <a:schemeClr val="accent4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GB" sz="1100" b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the number of new people trained in CPR 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4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GB" sz="1100" b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 partners and volunteers in co-ordinating an enhanced training offer in relation to ventilation free CPR plus risk consideration and mitigation in relation to CPR training with ventilation. </a:t>
            </a: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E590D-CDCA-42F0-BBB4-AB090EE21F34}"/>
              </a:ext>
            </a:extLst>
          </p:cNvPr>
          <p:cNvSpPr txBox="1"/>
          <p:nvPr/>
        </p:nvSpPr>
        <p:spPr>
          <a:xfrm>
            <a:off x="292957" y="3299437"/>
            <a:ext cx="430788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Recruit 300 Community Advocates in England – to </a:t>
            </a:r>
          </a:p>
          <a:p>
            <a:r>
              <a:rPr lang="en-GB" sz="1100"/>
              <a:t>deliver free awareness sessions on CPR and AED use to community groups, referring on to further training as </a:t>
            </a:r>
          </a:p>
          <a:p>
            <a:r>
              <a:rPr lang="en-GB" sz="1100"/>
              <a:t>needed.</a:t>
            </a:r>
          </a:p>
          <a:p>
            <a:endParaRPr lang="en-GB" sz="1100"/>
          </a:p>
          <a:p>
            <a:r>
              <a:rPr lang="en-GB" sz="1100"/>
              <a:t>Form a steering group of training partners – to act on the information provided by the gap analysis and enable </a:t>
            </a:r>
          </a:p>
          <a:p>
            <a:r>
              <a:rPr lang="en-GB" sz="1100"/>
              <a:t>more communities to engage with CPR and AED training</a:t>
            </a:r>
          </a:p>
          <a:p>
            <a:r>
              <a:rPr lang="en-GB" sz="1100"/>
              <a:t> to save lives. </a:t>
            </a:r>
          </a:p>
          <a:p>
            <a:endParaRPr lang="en-GB" sz="1100"/>
          </a:p>
          <a:p>
            <a:r>
              <a:rPr lang="en-GB" sz="1100"/>
              <a:t>Identify communities in need of these sessions, working</a:t>
            </a:r>
          </a:p>
          <a:p>
            <a:r>
              <a:rPr lang="en-GB" sz="1100"/>
              <a:t> together to improve provision in these areas</a:t>
            </a:r>
          </a:p>
          <a:p>
            <a:endParaRPr lang="en-GB" sz="1100"/>
          </a:p>
          <a:p>
            <a:r>
              <a:rPr lang="en-GB" sz="1100"/>
              <a:t>Create resources to support communities to engage with</a:t>
            </a:r>
          </a:p>
          <a:p>
            <a:r>
              <a:rPr lang="en-GB" sz="1100"/>
              <a:t> CPR and AED skills</a:t>
            </a:r>
          </a:p>
          <a:p>
            <a:endParaRPr lang="en-GB" sz="1100"/>
          </a:p>
          <a:p>
            <a:r>
              <a:rPr lang="en-GB" sz="1100"/>
              <a:t>Track confidence of people attending sessions to act in </a:t>
            </a:r>
          </a:p>
          <a:p>
            <a:r>
              <a:rPr lang="en-GB" sz="1100"/>
              <a:t>the event of a cardiac arrest, to understand how long this confidence lasts.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95DC24-9E56-40DA-B07C-176FEE8C2218}"/>
              </a:ext>
            </a:extLst>
          </p:cNvPr>
          <p:cNvGrpSpPr/>
          <p:nvPr/>
        </p:nvGrpSpPr>
        <p:grpSpPr>
          <a:xfrm>
            <a:off x="59471" y="3429000"/>
            <a:ext cx="264991" cy="3019677"/>
            <a:chOff x="135151" y="2849886"/>
            <a:chExt cx="210252" cy="2651410"/>
          </a:xfrm>
        </p:grpSpPr>
        <p:pic>
          <p:nvPicPr>
            <p:cNvPr id="11" name="Graphic 10" descr="Cheers">
              <a:extLst>
                <a:ext uri="{FF2B5EF4-FFF2-40B4-BE49-F238E27FC236}">
                  <a16:creationId xmlns:a16="http://schemas.microsoft.com/office/drawing/2014/main" id="{6633E117-FB47-4CB1-B37A-59A74EB16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5151" y="4175591"/>
              <a:ext cx="185266" cy="29192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B1788F-C423-454F-A77C-3AEF6C03EFDA}"/>
                </a:ext>
              </a:extLst>
            </p:cNvPr>
            <p:cNvGrpSpPr/>
            <p:nvPr/>
          </p:nvGrpSpPr>
          <p:grpSpPr>
            <a:xfrm>
              <a:off x="135151" y="2849886"/>
              <a:ext cx="210252" cy="2651410"/>
              <a:chOff x="227784" y="3639881"/>
              <a:chExt cx="210252" cy="2651410"/>
            </a:xfrm>
          </p:grpSpPr>
          <p:pic>
            <p:nvPicPr>
              <p:cNvPr id="12" name="Graphic 11" descr="Upward trend">
                <a:extLst>
                  <a:ext uri="{FF2B5EF4-FFF2-40B4-BE49-F238E27FC236}">
                    <a16:creationId xmlns:a16="http://schemas.microsoft.com/office/drawing/2014/main" id="{47BDA013-21AF-4C3E-9464-CE8DFED3E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1886" y="5982213"/>
                <a:ext cx="196150" cy="309078"/>
              </a:xfrm>
              <a:prstGeom prst="rect">
                <a:avLst/>
              </a:prstGeom>
            </p:spPr>
          </p:pic>
          <p:pic>
            <p:nvPicPr>
              <p:cNvPr id="13" name="Graphic 12" descr="Group of people">
                <a:extLst>
                  <a:ext uri="{FF2B5EF4-FFF2-40B4-BE49-F238E27FC236}">
                    <a16:creationId xmlns:a16="http://schemas.microsoft.com/office/drawing/2014/main" id="{7CD1E80C-B154-4CEA-B3B1-08F58E709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1886" y="3639881"/>
                <a:ext cx="196150" cy="309078"/>
              </a:xfrm>
              <a:prstGeom prst="rect">
                <a:avLst/>
              </a:prstGeom>
            </p:spPr>
          </p:pic>
          <p:pic>
            <p:nvPicPr>
              <p:cNvPr id="14" name="Graphic 13" descr="Meeting">
                <a:extLst>
                  <a:ext uri="{FF2B5EF4-FFF2-40B4-BE49-F238E27FC236}">
                    <a16:creationId xmlns:a16="http://schemas.microsoft.com/office/drawing/2014/main" id="{383D7F90-E239-44E6-9334-257EF7211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52770" y="4271091"/>
                <a:ext cx="185266" cy="291928"/>
              </a:xfrm>
              <a:prstGeom prst="rect">
                <a:avLst/>
              </a:prstGeom>
            </p:spPr>
          </p:pic>
          <p:pic>
            <p:nvPicPr>
              <p:cNvPr id="20" name="Graphic 19" descr="Presentation with media">
                <a:extLst>
                  <a:ext uri="{FF2B5EF4-FFF2-40B4-BE49-F238E27FC236}">
                    <a16:creationId xmlns:a16="http://schemas.microsoft.com/office/drawing/2014/main" id="{32C5F9D2-EC4D-4E0F-9F36-61C4FAB2F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7784" y="5503110"/>
                <a:ext cx="190679" cy="301717"/>
              </a:xfrm>
              <a:prstGeom prst="rect">
                <a:avLst/>
              </a:prstGeom>
            </p:spPr>
          </p:pic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7BDB16-8E89-49DD-8A92-81491927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79" y="741915"/>
            <a:ext cx="3801767" cy="31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C037A2A-545B-459B-8D3C-C0F752979129}"/>
              </a:ext>
            </a:extLst>
          </p:cNvPr>
          <p:cNvSpPr txBox="1">
            <a:spLocks/>
          </p:cNvSpPr>
          <p:nvPr/>
        </p:nvSpPr>
        <p:spPr>
          <a:xfrm>
            <a:off x="8092330" y="1054429"/>
            <a:ext cx="3979361" cy="1143903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Gap Analysis completed</a:t>
            </a:r>
          </a:p>
          <a:p>
            <a:pPr marL="2160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Resource bank developed</a:t>
            </a:r>
          </a:p>
          <a:p>
            <a:pPr marL="2160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Targeted recruitment in progress</a:t>
            </a:r>
          </a:p>
          <a:p>
            <a:pPr marL="2160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KPIs finalised for rest of project</a:t>
            </a:r>
          </a:p>
          <a:p>
            <a:pPr marL="2160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Comms and social media campaigning to 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3CF532-9782-42E1-B78C-D9EDB5EC19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1716" y="791842"/>
            <a:ext cx="1694835" cy="2987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5B079D-4692-4969-9755-0F94FDB757D3}"/>
              </a:ext>
            </a:extLst>
          </p:cNvPr>
          <p:cNvSpPr txBox="1"/>
          <p:nvPr/>
        </p:nvSpPr>
        <p:spPr>
          <a:xfrm>
            <a:off x="44841" y="3062422"/>
            <a:ext cx="197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7A53"/>
                </a:solidFill>
              </a:rPr>
              <a:t>OBJECTIVES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57C658-38D7-45D5-8960-75BD117D64EC}"/>
              </a:ext>
            </a:extLst>
          </p:cNvPr>
          <p:cNvCxnSpPr/>
          <p:nvPr/>
        </p:nvCxnSpPr>
        <p:spPr>
          <a:xfrm>
            <a:off x="3945168" y="877879"/>
            <a:ext cx="0" cy="5570798"/>
          </a:xfrm>
          <a:prstGeom prst="line">
            <a:avLst/>
          </a:prstGeom>
          <a:ln w="12700">
            <a:solidFill>
              <a:srgbClr val="007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267628-7B74-41ED-A25A-72E60E03CA2B}"/>
              </a:ext>
            </a:extLst>
          </p:cNvPr>
          <p:cNvCxnSpPr/>
          <p:nvPr/>
        </p:nvCxnSpPr>
        <p:spPr>
          <a:xfrm>
            <a:off x="8066785" y="859327"/>
            <a:ext cx="0" cy="5570798"/>
          </a:xfrm>
          <a:prstGeom prst="line">
            <a:avLst/>
          </a:prstGeom>
          <a:ln w="12700">
            <a:solidFill>
              <a:srgbClr val="007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A2981500-FCC5-4BB3-A227-C04C2E96A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3508" y="202184"/>
            <a:ext cx="961905" cy="6571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BEEF11-DCC0-4A77-AD09-A1385D7A4F1B}"/>
              </a:ext>
            </a:extLst>
          </p:cNvPr>
          <p:cNvSpPr txBox="1"/>
          <p:nvPr/>
        </p:nvSpPr>
        <p:spPr>
          <a:xfrm>
            <a:off x="2082673" y="285339"/>
            <a:ext cx="1623753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/>
              <a:t>Public name </a:t>
            </a:r>
          </a:p>
          <a:p>
            <a:r>
              <a:rPr lang="en-GB" sz="1100"/>
              <a:t>for project </a:t>
            </a:r>
          </a:p>
          <a:p>
            <a:r>
              <a:rPr lang="en-GB" sz="1100"/>
              <a:t>once decided</a:t>
            </a:r>
            <a:endParaRPr lang="en-GB" sz="1100"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AD9DD40-C490-4263-96C8-EFF3E15A698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8143" t="36336" r="32349" b="42737"/>
          <a:stretch/>
        </p:blipFill>
        <p:spPr>
          <a:xfrm>
            <a:off x="324462" y="215304"/>
            <a:ext cx="1616825" cy="5709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7C48315-BE14-403F-B952-057C2D7B34DE}"/>
              </a:ext>
            </a:extLst>
          </p:cNvPr>
          <p:cNvSpPr txBox="1"/>
          <p:nvPr/>
        </p:nvSpPr>
        <p:spPr>
          <a:xfrm>
            <a:off x="8124098" y="4820096"/>
            <a:ext cx="38982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2B800"/>
              </a:buClr>
              <a:buFont typeface="Arial" panose="020B0604020202020204" pitchFamily="34" charset="0"/>
              <a:buChar char="•"/>
            </a:pPr>
            <a:r>
              <a:rPr lang="en-GB" sz="1100">
                <a:hlinkClick r:id="rId16"/>
              </a:rPr>
              <a:t>https://www.sja.org.uk/get-advice/national-coordination-of-first-response/</a:t>
            </a:r>
            <a:endParaRPr lang="en-GB" sz="1100"/>
          </a:p>
          <a:p>
            <a:pPr marL="171450" indent="-171450">
              <a:buClr>
                <a:srgbClr val="F2B800"/>
              </a:buClr>
              <a:buFont typeface="Arial" panose="020B0604020202020204" pitchFamily="34" charset="0"/>
              <a:buChar char="•"/>
            </a:pPr>
            <a:r>
              <a:rPr lang="en-GB" sz="1100">
                <a:hlinkClick r:id="rId17"/>
              </a:rPr>
              <a:t>https://www.thecircuit.uk/</a:t>
            </a:r>
            <a:endParaRPr lang="en-GB" sz="1100"/>
          </a:p>
          <a:p>
            <a:pPr marL="171450" indent="-171450">
              <a:buClr>
                <a:srgbClr val="F2B800"/>
              </a:buClr>
              <a:buFont typeface="Arial" panose="020B0604020202020204" pitchFamily="34" charset="0"/>
              <a:buChar char="•"/>
            </a:pPr>
            <a:r>
              <a:rPr lang="en-GB" sz="1100">
                <a:hlinkClick r:id="rId18"/>
              </a:rPr>
              <a:t>https://www.resus.org.uk/</a:t>
            </a:r>
            <a:endParaRPr lang="en-GB" sz="1100"/>
          </a:p>
          <a:p>
            <a:pPr marL="171450" indent="-171450">
              <a:buClr>
                <a:srgbClr val="F2B800"/>
              </a:buClr>
              <a:buFont typeface="Arial" panose="020B0604020202020204" pitchFamily="34" charset="0"/>
              <a:buChar char="•"/>
            </a:pPr>
            <a:r>
              <a:rPr lang="en-GB" sz="1100">
                <a:hlinkClick r:id="rId19"/>
              </a:rPr>
              <a:t>https://www.bhf.org.uk/revivr</a:t>
            </a:r>
            <a:endParaRPr lang="en-GB" sz="11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75F2D5-7E31-4E74-9D4B-90AFD34A954D}"/>
              </a:ext>
            </a:extLst>
          </p:cNvPr>
          <p:cNvSpPr txBox="1"/>
          <p:nvPr/>
        </p:nvSpPr>
        <p:spPr>
          <a:xfrm>
            <a:off x="8092330" y="4558449"/>
            <a:ext cx="1492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7A53"/>
                </a:solidFill>
              </a:rPr>
              <a:t>USEFUL LINKS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9FBC30C-A659-4433-A82A-4E649073D6CC}"/>
              </a:ext>
            </a:extLst>
          </p:cNvPr>
          <p:cNvSpPr txBox="1">
            <a:spLocks/>
          </p:cNvSpPr>
          <p:nvPr/>
        </p:nvSpPr>
        <p:spPr>
          <a:xfrm>
            <a:off x="3955841" y="4121813"/>
            <a:ext cx="4187602" cy="25083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Raise awareness of the importance of CPR/AED skills through engagement with targeted communities (e.g. adult support groups, places, of worship groups, community centre groups)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Provide CPR and AED knowledge to local community groups and associations through two 1.5 hour sessions a month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ea typeface="Calibri" panose="020F0502020204030204" pitchFamily="34" charset="0"/>
                <a:cs typeface="Times New Roman" panose="02020603050405020304" pitchFamily="18" charset="0"/>
              </a:rPr>
              <a:t>Training, access to a variety of online materials and resources will be provided</a:t>
            </a:r>
          </a:p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  <a:tabLst>
                <a:tab pos="457200" algn="l"/>
              </a:tabLst>
            </a:pPr>
            <a:r>
              <a:rPr lang="en-GB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you are interested in becoming a Community Advocate or would like to find out more about the role, please contact the Community Engagement team of St John Ambulance on Community.Engagement@sja.org.uk.</a:t>
            </a:r>
            <a:endParaRPr lang="en-GB" sz="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059C1-5405-4B26-BC7D-49B87A2AFA09}"/>
              </a:ext>
            </a:extLst>
          </p:cNvPr>
          <p:cNvSpPr txBox="1"/>
          <p:nvPr/>
        </p:nvSpPr>
        <p:spPr>
          <a:xfrm>
            <a:off x="3966379" y="3860203"/>
            <a:ext cx="3864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007A53"/>
                </a:solidFill>
              </a:rPr>
              <a:t>COMMUNITY ADVOCATE (CA) VOLUNTEER ROLE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0AB-3B1E-4ECF-9F7F-EF03E68D89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08119" y="6260853"/>
            <a:ext cx="367806" cy="428061"/>
          </a:xfrm>
          <a:prstGeom prst="rect">
            <a:avLst/>
          </a:prstGeom>
        </p:spPr>
      </p:pic>
      <p:pic>
        <p:nvPicPr>
          <p:cNvPr id="3" name="Picture 2" descr="british-red-cross-vector-logo – Caludon Castle School">
            <a:extLst>
              <a:ext uri="{FF2B5EF4-FFF2-40B4-BE49-F238E27FC236}">
                <a16:creationId xmlns:a16="http://schemas.microsoft.com/office/drawing/2014/main" id="{F9579904-588D-43BC-835E-2B5B499D9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b="24216"/>
          <a:stretch/>
        </p:blipFill>
        <p:spPr bwMode="auto">
          <a:xfrm>
            <a:off x="10718740" y="5877343"/>
            <a:ext cx="1307333" cy="3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045AE-F4AD-414D-9F34-B040E563644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4195" t="56197" r="50398" b="27989"/>
          <a:stretch/>
        </p:blipFill>
        <p:spPr>
          <a:xfrm>
            <a:off x="8301316" y="5937474"/>
            <a:ext cx="831129" cy="344873"/>
          </a:xfrm>
          <a:prstGeom prst="rect">
            <a:avLst/>
          </a:prstGeom>
        </p:spPr>
      </p:pic>
      <p:pic>
        <p:nvPicPr>
          <p:cNvPr id="1028" name="Picture 4" descr="Association of Ambulance Chief Executives (AACE) - Class Professional  Publishing">
            <a:extLst>
              <a:ext uri="{FF2B5EF4-FFF2-40B4-BE49-F238E27FC236}">
                <a16:creationId xmlns:a16="http://schemas.microsoft.com/office/drawing/2014/main" id="{C66F8A39-D478-4FD2-B318-54982616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77" y="6291371"/>
            <a:ext cx="1093513" cy="3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DC4032-1440-49D4-A767-2BC4526646D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3903" t="10444" r="36288" b="74291"/>
          <a:stretch/>
        </p:blipFill>
        <p:spPr>
          <a:xfrm>
            <a:off x="10772275" y="6223765"/>
            <a:ext cx="1307333" cy="446337"/>
          </a:xfrm>
          <a:prstGeom prst="rect">
            <a:avLst/>
          </a:prstGeom>
        </p:spPr>
      </p:pic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8B4422D-6C30-4767-AE07-153CF9260893}"/>
              </a:ext>
            </a:extLst>
          </p:cNvPr>
          <p:cNvSpPr txBox="1">
            <a:spLocks/>
          </p:cNvSpPr>
          <p:nvPr/>
        </p:nvSpPr>
        <p:spPr>
          <a:xfrm>
            <a:off x="8129158" y="2653104"/>
            <a:ext cx="2119691" cy="9387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  <a:tabLst>
                <a:tab pos="457200" algn="l"/>
              </a:tabLst>
            </a:pPr>
            <a:r>
              <a:rPr lang="en-GB" sz="1100" b="1">
                <a:solidFill>
                  <a:srgbClr val="97999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EVERYDAY FIRST AID</a:t>
            </a:r>
            <a:endParaRPr lang="en-GB" sz="1050" b="1" u="sng">
              <a:solidFill>
                <a:srgbClr val="9799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Tues  22</a:t>
            </a:r>
            <a:r>
              <a:rPr lang="en-GB" sz="1100" b="0" i="0" baseline="3000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March – 7-8:30pm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Thurs 28</a:t>
            </a:r>
            <a:r>
              <a:rPr lang="en-GB" sz="1100" b="0" i="0" baseline="3000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April  -7-8:30pm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Tues   24</a:t>
            </a:r>
            <a:r>
              <a:rPr lang="en-GB" sz="1100" b="0" i="0" baseline="3000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May – 7-8:30pm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Thurs  23</a:t>
            </a:r>
            <a:r>
              <a:rPr lang="en-GB" sz="1100" b="0" i="0" baseline="3000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June  -7-8:30pm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00E91F-108F-4193-ABD4-6017A99D35EE}"/>
              </a:ext>
            </a:extLst>
          </p:cNvPr>
          <p:cNvSpPr txBox="1"/>
          <p:nvPr/>
        </p:nvSpPr>
        <p:spPr>
          <a:xfrm>
            <a:off x="8092330" y="2312844"/>
            <a:ext cx="3420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007A53"/>
                </a:solidFill>
              </a:rPr>
              <a:t>CA VIRTUAL PUBLIC SESSION CALENDER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60895D-9F40-4E32-B87E-EA574C262DE0}"/>
              </a:ext>
            </a:extLst>
          </p:cNvPr>
          <p:cNvCxnSpPr>
            <a:cxnSpLocks/>
          </p:cNvCxnSpPr>
          <p:nvPr/>
        </p:nvCxnSpPr>
        <p:spPr>
          <a:xfrm>
            <a:off x="10248849" y="2717757"/>
            <a:ext cx="0" cy="823573"/>
          </a:xfrm>
          <a:prstGeom prst="line">
            <a:avLst/>
          </a:prstGeom>
          <a:ln w="12700">
            <a:solidFill>
              <a:srgbClr val="007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96CB9ACF-1EDB-449C-A6BA-07948DCF73CD}"/>
              </a:ext>
            </a:extLst>
          </p:cNvPr>
          <p:cNvSpPr txBox="1">
            <a:spLocks/>
          </p:cNvSpPr>
          <p:nvPr/>
        </p:nvSpPr>
        <p:spPr>
          <a:xfrm>
            <a:off x="10225304" y="2646923"/>
            <a:ext cx="2119691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  <a:tabLst>
                <a:tab pos="457200" algn="l"/>
              </a:tabLst>
            </a:pPr>
            <a:r>
              <a:rPr lang="en-GB" sz="1100" b="1">
                <a:solidFill>
                  <a:srgbClr val="97999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FIRST AID</a:t>
            </a:r>
            <a:endParaRPr lang="en-GB" sz="1050" b="1" u="sng">
              <a:solidFill>
                <a:srgbClr val="97999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latin typeface="Calibri" panose="020F0502020204030204" pitchFamily="34" charset="0"/>
              </a:rPr>
              <a:t>T</a:t>
            </a:r>
            <a:r>
              <a:rPr lang="en-GB" sz="1100" b="0" i="0">
                <a:effectLst/>
                <a:latin typeface="Calibri" panose="020F0502020204030204" pitchFamily="34" charset="0"/>
              </a:rPr>
              <a:t>hurs 24</a:t>
            </a:r>
            <a:r>
              <a:rPr lang="en-GB" sz="1100" b="0" i="0" baseline="30000">
                <a:effectLst/>
                <a:latin typeface="Calibri" panose="020F0502020204030204" pitchFamily="34" charset="0"/>
              </a:rPr>
              <a:t>th</a:t>
            </a:r>
            <a:r>
              <a:rPr lang="en-GB" sz="1100" b="0" i="0">
                <a:effectLst/>
                <a:latin typeface="Calibri" panose="020F0502020204030204" pitchFamily="34" charset="0"/>
              </a:rPr>
              <a:t> March  -7-8:30pm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effectLst/>
                <a:latin typeface="Calibri" panose="020F0502020204030204" pitchFamily="34" charset="0"/>
              </a:rPr>
              <a:t>Tues 26</a:t>
            </a:r>
            <a:r>
              <a:rPr lang="en-GB" sz="1100" b="0" i="0" baseline="30000">
                <a:effectLst/>
                <a:latin typeface="Calibri" panose="020F0502020204030204" pitchFamily="34" charset="0"/>
              </a:rPr>
              <a:t>th</a:t>
            </a:r>
            <a:r>
              <a:rPr lang="en-GB" sz="1100" b="0" i="0">
                <a:effectLst/>
                <a:latin typeface="Calibri" panose="020F0502020204030204" pitchFamily="34" charset="0"/>
              </a:rPr>
              <a:t> April – 7-8:30pm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effectLst/>
                <a:latin typeface="Calibri" panose="020F0502020204030204" pitchFamily="34" charset="0"/>
              </a:rPr>
              <a:t>Thurs 26</a:t>
            </a:r>
            <a:r>
              <a:rPr lang="en-GB" sz="1100" b="0" i="0" baseline="30000">
                <a:effectLst/>
                <a:latin typeface="Calibri" panose="020F0502020204030204" pitchFamily="34" charset="0"/>
              </a:rPr>
              <a:t>th</a:t>
            </a:r>
            <a:r>
              <a:rPr lang="en-GB" sz="1100" b="0" i="0">
                <a:effectLst/>
                <a:latin typeface="Calibri" panose="020F0502020204030204" pitchFamily="34" charset="0"/>
              </a:rPr>
              <a:t> May  -7-8:30pm</a:t>
            </a:r>
            <a:endParaRPr lang="en-GB" sz="110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effectLst/>
                <a:latin typeface="Calibri" panose="020F0502020204030204" pitchFamily="34" charset="0"/>
              </a:rPr>
              <a:t>Tues 21</a:t>
            </a:r>
            <a:r>
              <a:rPr lang="en-GB" sz="1100" b="0" i="0" baseline="30000">
                <a:effectLst/>
                <a:latin typeface="Calibri" panose="020F0502020204030204" pitchFamily="34" charset="0"/>
              </a:rPr>
              <a:t>st</a:t>
            </a:r>
            <a:r>
              <a:rPr lang="en-GB" sz="1100" b="0" i="0">
                <a:effectLst/>
                <a:latin typeface="Calibri" panose="020F0502020204030204" pitchFamily="34" charset="0"/>
              </a:rPr>
              <a:t> June – 7-8:30pm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None/>
              <a:tabLst>
                <a:tab pos="457200" algn="l"/>
              </a:tabLst>
            </a:pPr>
            <a:endParaRPr lang="en-GB" sz="1100" b="0" i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6AB6B1-B1DF-4275-83BB-A2D1A6E337C9}"/>
              </a:ext>
            </a:extLst>
          </p:cNvPr>
          <p:cNvSpPr txBox="1"/>
          <p:nvPr/>
        </p:nvSpPr>
        <p:spPr>
          <a:xfrm>
            <a:off x="8092330" y="3691869"/>
            <a:ext cx="3420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007A53"/>
                </a:solidFill>
              </a:rPr>
              <a:t>UPCOMING GROUP SESSIONS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362011EA-2EE1-4D51-AC1D-0370975FDBE2}"/>
              </a:ext>
            </a:extLst>
          </p:cNvPr>
          <p:cNvSpPr txBox="1">
            <a:spLocks/>
          </p:cNvSpPr>
          <p:nvPr/>
        </p:nvSpPr>
        <p:spPr>
          <a:xfrm>
            <a:off x="8124098" y="3921385"/>
            <a:ext cx="2119691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London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>
                <a:solidFill>
                  <a:srgbClr val="201F1E"/>
                </a:solidFill>
                <a:latin typeface="Calibri" panose="020F0502020204030204" pitchFamily="34" charset="0"/>
              </a:rPr>
              <a:t>Isle of Wight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tabLst>
                <a:tab pos="457200" algn="l"/>
              </a:tabLst>
            </a:pPr>
            <a:r>
              <a:rPr lang="en-GB" sz="11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St Leonards-on-Sea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B1C9D753-69F6-470E-80C1-A69292F101C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18811" y="5923469"/>
            <a:ext cx="1168774" cy="300238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790DC71-8F50-478E-ADAD-E2BE847D976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91237" y="3424238"/>
            <a:ext cx="9525" cy="952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3BD2C22-C31A-4845-B40F-EAACDD42751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6738" y="6277102"/>
            <a:ext cx="597275" cy="4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75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DDB24707354E824EA89D8A0C169C" ma:contentTypeVersion="13" ma:contentTypeDescription="Create a new document." ma:contentTypeScope="" ma:versionID="72b371ec11ef0dd0ac3728f02dbe8c30">
  <xsd:schema xmlns:xsd="http://www.w3.org/2001/XMLSchema" xmlns:xs="http://www.w3.org/2001/XMLSchema" xmlns:p="http://schemas.microsoft.com/office/2006/metadata/properties" xmlns:ns2="baf40ad1-17b5-4251-9799-2cff391cc3bf" xmlns:ns3="7d398939-3e29-4761-a5cb-ff512e2a031f" targetNamespace="http://schemas.microsoft.com/office/2006/metadata/properties" ma:root="true" ma:fieldsID="2834300a09a5eba7644552071365034f" ns2:_="" ns3:_="">
    <xsd:import namespace="baf40ad1-17b5-4251-9799-2cff391cc3bf"/>
    <xsd:import namespace="7d398939-3e29-4761-a5cb-ff512e2a0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40ad1-17b5-4251-9799-2cff391cc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8939-3e29-4761-a5cb-ff512e2a0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BB3876-104D-41A1-AE07-F8624A746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76DA1-713A-4ED7-9CEA-4DE460BC3389}">
  <ds:schemaRefs>
    <ds:schemaRef ds:uri="7d398939-3e29-4761-a5cb-ff512e2a031f"/>
    <ds:schemaRef ds:uri="baf40ad1-17b5-4251-9799-2cff391cc3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6D285F-CE60-4148-B666-78D0280730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National Coordination of First Response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Coordination of First Response Project</dc:title>
  <dc:creator>Rimsha Hameed</dc:creator>
  <cp:revision>3</cp:revision>
  <dcterms:created xsi:type="dcterms:W3CDTF">2022-02-10T13:57:27Z</dcterms:created>
  <dcterms:modified xsi:type="dcterms:W3CDTF">2022-02-23T20:39:57Z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0x010100C41BDDB24707354E824EA89D8A0C169C</vt:lpwstr>
  </property>
</Properties>
</file>